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1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660"/>
  </p:normalViewPr>
  <p:slideViewPr>
    <p:cSldViewPr snapToGrid="0">
      <p:cViewPr varScale="1">
        <p:scale>
          <a:sx n="77" d="100"/>
          <a:sy n="77" d="100"/>
        </p:scale>
        <p:origin x="120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722F66-727D-4150-ADA5-49CF3A0F68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1122363"/>
            <a:ext cx="9829800" cy="2387600"/>
          </a:xfrm>
        </p:spPr>
        <p:txBody>
          <a:bodyPr anchor="b">
            <a:normAutofit/>
          </a:bodyPr>
          <a:lstStyle>
            <a:lvl1pPr algn="l">
              <a:defRPr sz="5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D9A1FE-C39F-4D7C-B93D-F8C203A1D6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3602038"/>
            <a:ext cx="9829800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008AAC-7D41-4304-8D59-EF34B232682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136525"/>
            <a:ext cx="2743200" cy="365125"/>
          </a:xfrm>
        </p:spPr>
        <p:txBody>
          <a:bodyPr/>
          <a:lstStyle>
            <a:lvl1pPr algn="l">
              <a:defRPr/>
            </a:lvl1pPr>
          </a:lstStyle>
          <a:p>
            <a:fld id="{9549D6DC-E1CB-4874-BF52-C3407230D20E}" type="datetime1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24D078-DE22-4F23-8B48-21FB1415C3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411480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64C1F5-608B-4335-9F2A-17F63D5FAF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BAE12-D270-459D-897B-6833652BB16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649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9F2C5-A3FC-44EF-BA15-CEC83C83D6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5040D3-67DB-455C-AD79-49E185DB63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B2B07A-258E-42DD-9A68-2C76F7D540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01D81-C4B9-4A87-89A7-22E29E6C9200}" type="datetime1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01E9BC-3BB8-40CD-9294-59A2E59E1B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13979D-5589-4770-9D29-046F2B506C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BAE12-D270-459D-897B-6833652BB16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205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C6693CD-CB65-4F37-A6DA-F300B93C14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731520"/>
            <a:ext cx="2628900" cy="537807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48D117-7AE6-4831-9867-5145F64A0C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731520"/>
            <a:ext cx="7734300" cy="537807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988CF8-397F-485E-8081-AFA4DADD44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07718-69F7-427E-95A3-C1246AF46913}" type="datetime1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CE4773-4660-4F21-83CF-1A449395B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B59537-EB47-40FA-893E-785D6FE00A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BAE12-D270-459D-897B-6833652BB16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545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E7B4A7-C566-48F4-B4B8-3A5E7B6C5C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3B93F5-BC8B-452C-ACE2-C7E01D1B80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9A49B3-A57D-46C5-8462-0C52509F8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13E51-B7F7-4C24-B8E3-5471755DC0E0}" type="datetime1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C8C810-EAF4-4D86-84DD-2E574122DD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87E738-8574-490B-974B-9AD3B2AAE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BAE12-D270-459D-897B-6833652BB16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918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9764E-4B3D-4B6A-A210-B50E4F60E2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5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30AEC2-B6E6-4C09-A16F-5E2A1C9A0D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A37CAB-B545-4E42-BB5A-F1DAA93350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1A59F-D956-4598-A3C1-AE72A5387751}" type="datetime1">
              <a:rPr lang="en-US" smtClean="0"/>
              <a:t>9/20/2023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6D720B-7E58-43F4-9659-ADB2403A5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95F53F-2FA5-4B5C-A151-F07BBC002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BAE12-D270-459D-897B-6833652BB167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4894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D473D3-0F03-4BF4-831F-34E80BAC55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C09409-59F2-486F-A6D0-FAEE8FFF25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195847"/>
            <a:ext cx="5181600" cy="39811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087241-B390-47A6-8070-C3D4652F88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195847"/>
            <a:ext cx="5181600" cy="39811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80B360-2ACA-4B93-9439-591B6D3FB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BBD69-7BD3-4731-8064-242619E92CBE}" type="datetime1">
              <a:rPr lang="en-US" smtClean="0"/>
              <a:t>9/20/2023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4A73E2-CF78-404C-A86F-E70A284AE9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A8F42A-11E1-42A0-8ECF-A5BBA3B8C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BAE12-D270-459D-897B-6833652BB16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035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BECA31-EE14-41DD-9914-DA71382204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731520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B22AB6-1657-4AE2-8607-2C77A25D79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149131"/>
            <a:ext cx="5157787" cy="693696"/>
          </a:xfrm>
        </p:spPr>
        <p:txBody>
          <a:bodyPr anchor="b">
            <a:normAutofit/>
          </a:bodyPr>
          <a:lstStyle>
            <a:lvl1pPr marL="0" indent="0">
              <a:buNone/>
              <a:defRPr sz="20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AA6DC0-D4D5-4164-A3FD-6BB5CBB2BB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10625"/>
            <a:ext cx="5157787" cy="310056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29B35F8-95F3-43D1-8917-5836BAA904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149131"/>
            <a:ext cx="5183188" cy="693696"/>
          </a:xfrm>
        </p:spPr>
        <p:txBody>
          <a:bodyPr anchor="b">
            <a:normAutofit/>
          </a:bodyPr>
          <a:lstStyle>
            <a:lvl1pPr marL="0" indent="0">
              <a:buNone/>
              <a:defRPr sz="20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2B639E7-F4A3-4ADE-B290-0A4F9761B9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10625"/>
            <a:ext cx="5183188" cy="310056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D6F296B-429F-4DFC-ABC3-0A078EA994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D77D9-239F-488B-9358-023C46BC7084}" type="datetime1">
              <a:rPr lang="en-US" smtClean="0"/>
              <a:t>9/20/2023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B7103B9-D521-4910-AC15-F12F25CB9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F73A6D9-123D-492C-B5CE-294EF2559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BAE12-D270-459D-897B-6833652BB16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579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592A22-4B4D-4F58-9783-A0469DA4D2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31520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B5EE610-5457-4E8C-B568-B8D560773B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61C24-7140-4FDE-92F3-654C6E2D3C1C}" type="datetime1">
              <a:rPr lang="en-US" smtClean="0"/>
              <a:t>9/20/2023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BA57BB-288A-4A30-A4EC-FF0537BC26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414C89-B968-4A85-A035-E2997A5F84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BAE12-D270-459D-897B-6833652BB16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741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B7A339C-4093-4B40-8C90-52F005CA9A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D6ACF-ECB9-4B5F-A429-08B8AC75E8EF}" type="datetime1">
              <a:rPr lang="en-US" smtClean="0"/>
              <a:t>9/20/2023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FA33F04-8E0A-4165-930C-527D781A7D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62F57B-BEB6-4973-A362-38F638E0D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BAE12-D270-459D-897B-6833652BB16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011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8FAC90-C2CA-44DD-8EF8-20BDD67242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731520"/>
            <a:ext cx="3932237" cy="2346326"/>
          </a:xfrm>
        </p:spPr>
        <p:txBody>
          <a:bodyPr anchor="b">
            <a:no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E915FB-D5F4-4CAD-AE70-3644E81802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731521"/>
            <a:ext cx="6172200" cy="512953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374DA3-3BAC-4045-825F-B3C27B8973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429000"/>
            <a:ext cx="3932237" cy="243998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5A0D65-0423-4E45-947A-E08C8569F1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B429B-EE2A-486A-BDB9-0C848B4FAFDD}" type="datetime1">
              <a:rPr lang="en-US" smtClean="0"/>
              <a:t>9/20/2023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E6FBD0-E49F-4DE6-9264-CEDB9BAA01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16B246-A768-4B2D-96C6-9F4178526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BAE12-D270-459D-897B-6833652BB16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46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0CB0C8-915E-4BF2-976E-B8D7EDC591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731520"/>
            <a:ext cx="3932237" cy="2341564"/>
          </a:xfrm>
        </p:spPr>
        <p:txBody>
          <a:bodyPr anchor="b">
            <a:no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10714E6-8E50-4B50-A2E0-F9D20155EB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687257"/>
            <a:ext cx="6172200" cy="517379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D67A6C-5CA5-4EF0-B1C4-ED85FF255A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429000"/>
            <a:ext cx="3932237" cy="2439987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C76474-31D4-4567-B4EC-B6AF24488A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5FE4A-CB8D-40AB-BFFC-AAF37EA071CB}" type="datetime1">
              <a:rPr lang="en-US" smtClean="0"/>
              <a:t>9/20/2023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902DE0-33F5-4372-8EB5-F5746D344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C5C2EF-849D-4B2C-8ED6-D26553657D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BAE12-D270-459D-897B-6833652BB16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933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293296F-4C3A-4530-98F5-F83646ACE9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189" y="0"/>
            <a:ext cx="12192000" cy="6857997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3914D2BD-3C47-433D-81FE-DC6C39595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72" y="-1"/>
            <a:ext cx="12192000" cy="6857996"/>
            <a:chOff x="572" y="-1"/>
            <a:chExt cx="12192000" cy="6857996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D3DD55E4-EA4F-4874-8B5B-6E0EAF4BBFC4}"/>
                </a:ext>
              </a:extLst>
            </p:cNvPr>
            <p:cNvCxnSpPr>
              <a:cxnSpLocks/>
            </p:cNvCxnSpPr>
            <p:nvPr/>
          </p:nvCxnSpPr>
          <p:spPr>
            <a:xfrm>
              <a:off x="1667" y="6276706"/>
              <a:ext cx="12189811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32950BAF-7673-4138-AEA2-DE7D368CC357}"/>
                </a:ext>
              </a:extLst>
            </p:cNvPr>
            <p:cNvCxnSpPr>
              <a:cxnSpLocks/>
            </p:cNvCxnSpPr>
            <p:nvPr/>
          </p:nvCxnSpPr>
          <p:spPr>
            <a:xfrm>
              <a:off x="572" y="580876"/>
              <a:ext cx="12192000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6BE3E2B5-EA1C-415A-941A-843C7EA148E1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8134324" y="3428956"/>
              <a:ext cx="6857912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087FA3A6-E398-4576-B6B8-3328028D84B2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-2794261" y="3428956"/>
              <a:ext cx="6857912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Graphic 33">
              <a:extLst>
                <a:ext uri="{FF2B5EF4-FFF2-40B4-BE49-F238E27FC236}">
                  <a16:creationId xmlns:a16="http://schemas.microsoft.com/office/drawing/2014/main" id="{EFB597D7-65E0-476A-B9EB-3AA6ED33884C}"/>
                </a:ext>
              </a:extLst>
            </p:cNvPr>
            <p:cNvSpPr/>
            <p:nvPr/>
          </p:nvSpPr>
          <p:spPr>
            <a:xfrm>
              <a:off x="4277016" y="-1"/>
              <a:ext cx="3637968" cy="580875"/>
            </a:xfrm>
            <a:custGeom>
              <a:avLst/>
              <a:gdLst>
                <a:gd name="connsiteX0" fmla="*/ 0 w 2679858"/>
                <a:gd name="connsiteY0" fmla="*/ 4953 h 434911"/>
                <a:gd name="connsiteX1" fmla="*/ 1336548 w 2679858"/>
                <a:gd name="connsiteY1" fmla="*/ 434912 h 434911"/>
                <a:gd name="connsiteX2" fmla="*/ 2679859 w 2679858"/>
                <a:gd name="connsiteY2" fmla="*/ 0 h 434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79858" h="434911">
                  <a:moveTo>
                    <a:pt x="0" y="4953"/>
                  </a:moveTo>
                  <a:cubicBezTo>
                    <a:pt x="370427" y="274606"/>
                    <a:pt x="833723" y="434912"/>
                    <a:pt x="1336548" y="434912"/>
                  </a:cubicBezTo>
                  <a:cubicBezTo>
                    <a:pt x="1842326" y="434912"/>
                    <a:pt x="2308289" y="272701"/>
                    <a:pt x="2679859" y="0"/>
                  </a:cubicBezTo>
                </a:path>
              </a:pathLst>
            </a:custGeom>
            <a:noFill/>
            <a:ln w="12700" cap="flat">
              <a:solidFill>
                <a:schemeClr val="accent4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" name="Graphic 33">
              <a:extLst>
                <a:ext uri="{FF2B5EF4-FFF2-40B4-BE49-F238E27FC236}">
                  <a16:creationId xmlns:a16="http://schemas.microsoft.com/office/drawing/2014/main" id="{11AA060A-BE0E-4687-8F9E-0E2955D9796D}"/>
                </a:ext>
              </a:extLst>
            </p:cNvPr>
            <p:cNvSpPr/>
            <p:nvPr/>
          </p:nvSpPr>
          <p:spPr>
            <a:xfrm rot="10800000">
              <a:off x="4305089" y="6276705"/>
              <a:ext cx="3581824" cy="581290"/>
            </a:xfrm>
            <a:custGeom>
              <a:avLst/>
              <a:gdLst>
                <a:gd name="connsiteX0" fmla="*/ 0 w 2679858"/>
                <a:gd name="connsiteY0" fmla="*/ 4953 h 434911"/>
                <a:gd name="connsiteX1" fmla="*/ 1336548 w 2679858"/>
                <a:gd name="connsiteY1" fmla="*/ 434912 h 434911"/>
                <a:gd name="connsiteX2" fmla="*/ 2679859 w 2679858"/>
                <a:gd name="connsiteY2" fmla="*/ 0 h 434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79858" h="434911">
                  <a:moveTo>
                    <a:pt x="0" y="4953"/>
                  </a:moveTo>
                  <a:cubicBezTo>
                    <a:pt x="370427" y="274606"/>
                    <a:pt x="833723" y="434912"/>
                    <a:pt x="1336548" y="434912"/>
                  </a:cubicBezTo>
                  <a:cubicBezTo>
                    <a:pt x="1842326" y="434912"/>
                    <a:pt x="2308289" y="272701"/>
                    <a:pt x="2679859" y="0"/>
                  </a:cubicBezTo>
                </a:path>
              </a:pathLst>
            </a:custGeom>
            <a:noFill/>
            <a:ln w="12700" cap="flat">
              <a:solidFill>
                <a:schemeClr val="accent4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D78318D-FE3E-41D7-9A8C-2065A2C46A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2732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B06718-79E7-4159-A003-F86FE7B3D8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189408"/>
            <a:ext cx="10515600" cy="38217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1F99FF-FFE2-431D-A0C8-A46C21712A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13652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spc="150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C0517C94-3B1E-4991-BED3-41F8B0158A00}" type="datetime1">
              <a:rPr lang="en-US" smtClean="0"/>
              <a:t>9/20/2023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C3547E-668D-4191-847C-7424F75496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356350"/>
            <a:ext cx="34506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spc="150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BB6E6E-8527-4F63-A0C7-84CD44A2B0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3467" y="3246434"/>
            <a:ext cx="62853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cap="all" spc="150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273BAE12-D270-459D-897B-6833652BB167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1884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kern="1200">
          <a:solidFill>
            <a:schemeClr val="tx2">
              <a:lumMod val="60000"/>
              <a:lumOff val="40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iiq28qwJtS0&amp;t=495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38827F1-3359-44F6-9009-43AE2B17FE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3"/>
            <a:ext cx="12192001" cy="68579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7AFAD67-5350-4773-886F-D6DD7E66DB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73465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Une image contenant sapin, Noël, léger, décoration de Noël&#10;&#10;Description générée automatiquement">
            <a:extLst>
              <a:ext uri="{FF2B5EF4-FFF2-40B4-BE49-F238E27FC236}">
                <a16:creationId xmlns:a16="http://schemas.microsoft.com/office/drawing/2014/main" id="{2A753010-3AFB-873C-AB6C-E1E4C555866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</a:blip>
          <a:srcRect r="1804" b="1"/>
          <a:stretch/>
        </p:blipFill>
        <p:spPr>
          <a:xfrm>
            <a:off x="20" y="10"/>
            <a:ext cx="12188932" cy="6857990"/>
          </a:xfrm>
          <a:prstGeom prst="rect">
            <a:avLst/>
          </a:prstGeom>
          <a:ln w="12700">
            <a:noFill/>
          </a:ln>
        </p:spPr>
      </p:pic>
      <p:grpSp>
        <p:nvGrpSpPr>
          <p:cNvPr id="13" name="Group 12">
            <a:extLst>
              <a:ext uri="{FF2B5EF4-FFF2-40B4-BE49-F238E27FC236}">
                <a16:creationId xmlns:a16="http://schemas.microsoft.com/office/drawing/2014/main" id="{654AC0FE-C43D-49AC-9730-284354DEC8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28366" y="87"/>
            <a:ext cx="10933011" cy="6864297"/>
            <a:chOff x="628366" y="87"/>
            <a:chExt cx="10933011" cy="6864297"/>
          </a:xfrm>
        </p:grpSpPr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246F6FE9-8F24-4E96-8FA6-DABE61A20C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16200000">
              <a:off x="-1282750" y="3429044"/>
              <a:ext cx="6857912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40C5E755-8FD9-4EBF-978B-015F9339F3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16200000">
              <a:off x="6688336" y="3429043"/>
              <a:ext cx="6857912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9C7F63B7-3E85-42EC-8447-F6699247EC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28366" y="3413532"/>
              <a:ext cx="2585819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Graphic 11">
              <a:extLst>
                <a:ext uri="{FF2B5EF4-FFF2-40B4-BE49-F238E27FC236}">
                  <a16:creationId xmlns:a16="http://schemas.microsoft.com/office/drawing/2014/main" id="{AFDFA9EA-AAC0-416F-A0E9-ACD410E9DA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22063" y="702002"/>
              <a:ext cx="5759819" cy="6155995"/>
            </a:xfrm>
            <a:custGeom>
              <a:avLst/>
              <a:gdLst>
                <a:gd name="connsiteX0" fmla="*/ 0 w 4320540"/>
                <a:gd name="connsiteY0" fmla="*/ 4617720 h 4617719"/>
                <a:gd name="connsiteX1" fmla="*/ 0 w 4320540"/>
                <a:gd name="connsiteY1" fmla="*/ 4268439 h 4617719"/>
                <a:gd name="connsiteX2" fmla="*/ 0 w 4320540"/>
                <a:gd name="connsiteY2" fmla="*/ 2052352 h 4617719"/>
                <a:gd name="connsiteX3" fmla="*/ 2160270 w 4320540"/>
                <a:gd name="connsiteY3" fmla="*/ 0 h 4617719"/>
                <a:gd name="connsiteX4" fmla="*/ 2160270 w 4320540"/>
                <a:gd name="connsiteY4" fmla="*/ 0 h 4617719"/>
                <a:gd name="connsiteX5" fmla="*/ 4320540 w 4320540"/>
                <a:gd name="connsiteY5" fmla="*/ 2052352 h 4617719"/>
                <a:gd name="connsiteX6" fmla="*/ 4320540 w 4320540"/>
                <a:gd name="connsiteY6" fmla="*/ 2782443 h 4617719"/>
                <a:gd name="connsiteX7" fmla="*/ 4320540 w 4320540"/>
                <a:gd name="connsiteY7" fmla="*/ 4617720 h 46177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320540" h="4617719">
                  <a:moveTo>
                    <a:pt x="0" y="4617720"/>
                  </a:moveTo>
                  <a:lnTo>
                    <a:pt x="0" y="4268439"/>
                  </a:lnTo>
                  <a:lnTo>
                    <a:pt x="0" y="2052352"/>
                  </a:lnTo>
                  <a:cubicBezTo>
                    <a:pt x="0" y="918877"/>
                    <a:pt x="967169" y="0"/>
                    <a:pt x="2160270" y="0"/>
                  </a:cubicBezTo>
                  <a:lnTo>
                    <a:pt x="2160270" y="0"/>
                  </a:lnTo>
                  <a:cubicBezTo>
                    <a:pt x="3353372" y="0"/>
                    <a:pt x="4320540" y="918877"/>
                    <a:pt x="4320540" y="2052352"/>
                  </a:cubicBezTo>
                  <a:lnTo>
                    <a:pt x="4320540" y="2782443"/>
                  </a:lnTo>
                  <a:lnTo>
                    <a:pt x="4320540" y="4617720"/>
                  </a:lnTo>
                </a:path>
              </a:pathLst>
            </a:custGeom>
            <a:noFill/>
            <a:ln w="12700" cap="flat">
              <a:solidFill>
                <a:schemeClr val="accent4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C4EF7E7E-9948-4D78-BE70-F624A62D85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974010" y="3413529"/>
              <a:ext cx="2587367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6975AAAB-9AEC-496F-94E4-CE5330CB49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16200000">
              <a:off x="8132421" y="3431507"/>
              <a:ext cx="6857912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EB5BF383-42C5-4FE4-894A-17B84AF224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16200000">
              <a:off x="-2796164" y="3435428"/>
              <a:ext cx="6857912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re 1">
            <a:extLst>
              <a:ext uri="{FF2B5EF4-FFF2-40B4-BE49-F238E27FC236}">
                <a16:creationId xmlns:a16="http://schemas.microsoft.com/office/drawing/2014/main" id="{39664F61-470B-59B9-52B9-20CA9C80E1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71863" y="3429000"/>
            <a:ext cx="5248275" cy="2387600"/>
          </a:xfrm>
        </p:spPr>
        <p:txBody>
          <a:bodyPr anchor="t">
            <a:normAutofit fontScale="90000"/>
          </a:bodyPr>
          <a:lstStyle/>
          <a:p>
            <a:pPr algn="ctr"/>
            <a:r>
              <a:rPr lang="fr-BE" dirty="0">
                <a:solidFill>
                  <a:srgbClr val="FFFFFF"/>
                </a:solidFill>
              </a:rPr>
              <a:t>Let us </a:t>
            </a:r>
            <a:r>
              <a:rPr lang="fr-BE" dirty="0" err="1">
                <a:solidFill>
                  <a:srgbClr val="FFFFFF"/>
                </a:solidFill>
              </a:rPr>
              <a:t>entertain</a:t>
            </a:r>
            <a:r>
              <a:rPr lang="fr-BE" dirty="0">
                <a:solidFill>
                  <a:srgbClr val="FFFFFF"/>
                </a:solidFill>
              </a:rPr>
              <a:t> </a:t>
            </a:r>
            <a:r>
              <a:rPr lang="fr-BE" dirty="0" err="1">
                <a:solidFill>
                  <a:srgbClr val="FFFFFF"/>
                </a:solidFill>
              </a:rPr>
              <a:t>you</a:t>
            </a:r>
            <a:br>
              <a:rPr lang="fr-BE" dirty="0">
                <a:solidFill>
                  <a:srgbClr val="FFFFFF"/>
                </a:solidFill>
              </a:rPr>
            </a:br>
            <a:endParaRPr lang="fr-BE" dirty="0">
              <a:solidFill>
                <a:srgbClr val="FFFFFF"/>
              </a:solidFill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E9E2148-EFD3-D849-A45F-04C8F030D3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471863" y="1932808"/>
            <a:ext cx="5248275" cy="1321670"/>
          </a:xfrm>
        </p:spPr>
        <p:txBody>
          <a:bodyPr anchor="ctr">
            <a:normAutofit/>
          </a:bodyPr>
          <a:lstStyle/>
          <a:p>
            <a:pPr algn="ctr"/>
            <a:r>
              <a:rPr lang="fr-BE" dirty="0">
                <a:solidFill>
                  <a:srgbClr val="FFFFFF"/>
                </a:solidFill>
              </a:rPr>
              <a:t>A few </a:t>
            </a:r>
            <a:r>
              <a:rPr lang="fr-BE" dirty="0" err="1">
                <a:solidFill>
                  <a:srgbClr val="FFFFFF"/>
                </a:solidFill>
              </a:rPr>
              <a:t>glimpses</a:t>
            </a:r>
            <a:r>
              <a:rPr lang="fr-BE" dirty="0">
                <a:solidFill>
                  <a:srgbClr val="FFFFFF"/>
                </a:solidFill>
              </a:rPr>
              <a:t> of British culture</a:t>
            </a:r>
          </a:p>
        </p:txBody>
      </p:sp>
    </p:spTree>
    <p:extLst>
      <p:ext uri="{BB962C8B-B14F-4D97-AF65-F5344CB8AC3E}">
        <p14:creationId xmlns:p14="http://schemas.microsoft.com/office/powerpoint/2010/main" val="97793005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5602B29-8F53-7E38-753D-A0EBDEC751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sz="3600" dirty="0" err="1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Video</a:t>
            </a:r>
            <a:r>
              <a:rPr lang="fr-BE" sz="3600" dirty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: </a:t>
            </a:r>
            <a:r>
              <a:rPr lang="fr-BE" sz="3600" dirty="0" err="1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Dominic</a:t>
            </a:r>
            <a:r>
              <a:rPr lang="fr-BE" sz="3600" dirty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fr-BE" sz="3600" dirty="0" err="1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Sandbrook</a:t>
            </a:r>
            <a:r>
              <a:rPr lang="fr-BE" sz="3600" dirty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 about </a:t>
            </a:r>
            <a:r>
              <a:rPr lang="fr-BE" sz="3600" dirty="0" err="1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Britishness</a:t>
            </a:r>
            <a:endParaRPr lang="fr-BE" sz="3600" dirty="0">
              <a:solidFill>
                <a:schemeClr val="accent6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91AC306-4EFE-AAA2-BD40-93C83C36EC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BE" dirty="0"/>
          </a:p>
          <a:p>
            <a:r>
              <a:rPr lang="fr-BE" dirty="0" err="1">
                <a:solidFill>
                  <a:srgbClr val="002060"/>
                </a:solidFill>
                <a:latin typeface="Georgia" panose="02040502050405020303" pitchFamily="18" charset="0"/>
              </a:rPr>
              <a:t>What</a:t>
            </a:r>
            <a:r>
              <a:rPr lang="fr-BE" dirty="0">
                <a:solidFill>
                  <a:srgbClr val="002060"/>
                </a:solidFill>
                <a:latin typeface="Georgia" panose="02040502050405020303" pitchFamily="18" charset="0"/>
              </a:rPr>
              <a:t> </a:t>
            </a:r>
            <a:r>
              <a:rPr lang="fr-BE" dirty="0" err="1">
                <a:solidFill>
                  <a:srgbClr val="002060"/>
                </a:solidFill>
                <a:latin typeface="Georgia" panose="02040502050405020303" pitchFamily="18" charset="0"/>
              </a:rPr>
              <a:t>is</a:t>
            </a:r>
            <a:r>
              <a:rPr lang="fr-BE" dirty="0">
                <a:solidFill>
                  <a:srgbClr val="002060"/>
                </a:solidFill>
                <a:latin typeface="Georgia" panose="02040502050405020303" pitchFamily="18" charset="0"/>
              </a:rPr>
              <a:t> </a:t>
            </a:r>
            <a:r>
              <a:rPr lang="fr-BE" dirty="0" err="1">
                <a:solidFill>
                  <a:srgbClr val="002060"/>
                </a:solidFill>
                <a:latin typeface="Georgia" panose="02040502050405020303" pitchFamily="18" charset="0"/>
              </a:rPr>
              <a:t>Britishness</a:t>
            </a:r>
            <a:r>
              <a:rPr lang="fr-BE" dirty="0">
                <a:solidFill>
                  <a:srgbClr val="002060"/>
                </a:solidFill>
                <a:latin typeface="Georgia" panose="02040502050405020303" pitchFamily="18" charset="0"/>
              </a:rPr>
              <a:t>? How </a:t>
            </a:r>
            <a:r>
              <a:rPr lang="fr-BE" dirty="0" err="1">
                <a:solidFill>
                  <a:srgbClr val="002060"/>
                </a:solidFill>
                <a:latin typeface="Georgia" panose="02040502050405020303" pitchFamily="18" charset="0"/>
              </a:rPr>
              <a:t>would</a:t>
            </a:r>
            <a:r>
              <a:rPr lang="fr-BE" dirty="0">
                <a:solidFill>
                  <a:srgbClr val="002060"/>
                </a:solidFill>
                <a:latin typeface="Georgia" panose="02040502050405020303" pitchFamily="18" charset="0"/>
              </a:rPr>
              <a:t> </a:t>
            </a:r>
            <a:r>
              <a:rPr lang="fr-BE" dirty="0" err="1">
                <a:solidFill>
                  <a:srgbClr val="002060"/>
                </a:solidFill>
                <a:latin typeface="Georgia" panose="02040502050405020303" pitchFamily="18" charset="0"/>
              </a:rPr>
              <a:t>you</a:t>
            </a:r>
            <a:r>
              <a:rPr lang="fr-BE" dirty="0">
                <a:solidFill>
                  <a:srgbClr val="002060"/>
                </a:solidFill>
                <a:latin typeface="Georgia" panose="02040502050405020303" pitchFamily="18" charset="0"/>
              </a:rPr>
              <a:t> </a:t>
            </a:r>
            <a:r>
              <a:rPr lang="fr-BE" dirty="0" err="1">
                <a:solidFill>
                  <a:srgbClr val="002060"/>
                </a:solidFill>
                <a:latin typeface="Georgia" panose="02040502050405020303" pitchFamily="18" charset="0"/>
              </a:rPr>
              <a:t>define</a:t>
            </a:r>
            <a:r>
              <a:rPr lang="fr-BE" dirty="0">
                <a:solidFill>
                  <a:srgbClr val="002060"/>
                </a:solidFill>
                <a:latin typeface="Georgia" panose="02040502050405020303" pitchFamily="18" charset="0"/>
              </a:rPr>
              <a:t> </a:t>
            </a:r>
            <a:r>
              <a:rPr lang="fr-BE" dirty="0" err="1">
                <a:solidFill>
                  <a:srgbClr val="002060"/>
                </a:solidFill>
                <a:latin typeface="Georgia" panose="02040502050405020303" pitchFamily="18" charset="0"/>
              </a:rPr>
              <a:t>this</a:t>
            </a:r>
            <a:r>
              <a:rPr lang="fr-BE" dirty="0">
                <a:solidFill>
                  <a:srgbClr val="002060"/>
                </a:solidFill>
                <a:latin typeface="Georgia" panose="02040502050405020303" pitchFamily="18" charset="0"/>
              </a:rPr>
              <a:t> </a:t>
            </a:r>
            <a:r>
              <a:rPr lang="fr-BE" dirty="0" err="1">
                <a:solidFill>
                  <a:srgbClr val="002060"/>
                </a:solidFill>
                <a:latin typeface="Georgia" panose="02040502050405020303" pitchFamily="18" charset="0"/>
              </a:rPr>
              <a:t>word</a:t>
            </a:r>
            <a:r>
              <a:rPr lang="fr-BE" dirty="0">
                <a:solidFill>
                  <a:srgbClr val="002060"/>
                </a:solidFill>
                <a:latin typeface="Georgia" panose="02040502050405020303" pitchFamily="18" charset="0"/>
              </a:rPr>
              <a:t>?</a:t>
            </a:r>
          </a:p>
          <a:p>
            <a:r>
              <a:rPr lang="fr-BE" dirty="0" err="1">
                <a:solidFill>
                  <a:srgbClr val="002060"/>
                </a:solidFill>
                <a:latin typeface="Georgia" panose="02040502050405020303" pitchFamily="18" charset="0"/>
              </a:rPr>
              <a:t>Listen</a:t>
            </a:r>
            <a:r>
              <a:rPr lang="fr-BE" dirty="0">
                <a:solidFill>
                  <a:srgbClr val="002060"/>
                </a:solidFill>
                <a:latin typeface="Georgia" panose="02040502050405020303" pitchFamily="18" charset="0"/>
              </a:rPr>
              <a:t> to the audio files and </a:t>
            </a:r>
            <a:r>
              <a:rPr lang="fr-BE" dirty="0" err="1">
                <a:solidFill>
                  <a:srgbClr val="002060"/>
                </a:solidFill>
                <a:latin typeface="Georgia" panose="02040502050405020303" pitchFamily="18" charset="0"/>
              </a:rPr>
              <a:t>try</a:t>
            </a:r>
            <a:r>
              <a:rPr lang="fr-BE" dirty="0">
                <a:solidFill>
                  <a:srgbClr val="002060"/>
                </a:solidFill>
                <a:latin typeface="Georgia" panose="02040502050405020303" pitchFamily="18" charset="0"/>
              </a:rPr>
              <a:t> to </a:t>
            </a:r>
            <a:r>
              <a:rPr lang="fr-BE" dirty="0" err="1">
                <a:solidFill>
                  <a:srgbClr val="002060"/>
                </a:solidFill>
                <a:latin typeface="Georgia" panose="02040502050405020303" pitchFamily="18" charset="0"/>
              </a:rPr>
              <a:t>guess</a:t>
            </a:r>
            <a:r>
              <a:rPr lang="fr-BE" dirty="0">
                <a:solidFill>
                  <a:srgbClr val="002060"/>
                </a:solidFill>
                <a:latin typeface="Georgia" panose="02040502050405020303" pitchFamily="18" charset="0"/>
              </a:rPr>
              <a:t> </a:t>
            </a:r>
            <a:r>
              <a:rPr lang="fr-BE" dirty="0" err="1">
                <a:solidFill>
                  <a:srgbClr val="002060"/>
                </a:solidFill>
                <a:latin typeface="Georgia" panose="02040502050405020303" pitchFamily="18" charset="0"/>
              </a:rPr>
              <a:t>what</a:t>
            </a:r>
            <a:r>
              <a:rPr lang="fr-BE" dirty="0">
                <a:solidFill>
                  <a:srgbClr val="002060"/>
                </a:solidFill>
                <a:latin typeface="Georgia" panose="02040502050405020303" pitchFamily="18" charset="0"/>
              </a:rPr>
              <a:t> </a:t>
            </a:r>
            <a:r>
              <a:rPr lang="fr-BE" dirty="0" err="1">
                <a:solidFill>
                  <a:srgbClr val="002060"/>
                </a:solidFill>
                <a:latin typeface="Georgia" panose="02040502050405020303" pitchFamily="18" charset="0"/>
              </a:rPr>
              <a:t>they</a:t>
            </a:r>
            <a:r>
              <a:rPr lang="fr-BE" dirty="0">
                <a:solidFill>
                  <a:srgbClr val="002060"/>
                </a:solidFill>
                <a:latin typeface="Georgia" panose="02040502050405020303" pitchFamily="18" charset="0"/>
              </a:rPr>
              <a:t> </a:t>
            </a:r>
            <a:r>
              <a:rPr lang="fr-BE" dirty="0" err="1">
                <a:solidFill>
                  <a:srgbClr val="002060"/>
                </a:solidFill>
                <a:latin typeface="Georgia" panose="02040502050405020303" pitchFamily="18" charset="0"/>
              </a:rPr>
              <a:t>refer</a:t>
            </a:r>
            <a:r>
              <a:rPr lang="fr-BE" dirty="0">
                <a:solidFill>
                  <a:srgbClr val="002060"/>
                </a:solidFill>
                <a:latin typeface="Georgia" panose="02040502050405020303" pitchFamily="18" charset="0"/>
              </a:rPr>
              <a:t> to. </a:t>
            </a:r>
          </a:p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9113309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86FE967-1909-C0A7-AF9F-C3D3FC9568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39521" y="1206308"/>
            <a:ext cx="12395743" cy="1197462"/>
          </a:xfrm>
        </p:spPr>
        <p:txBody>
          <a:bodyPr/>
          <a:lstStyle/>
          <a:p>
            <a:endParaRPr lang="fr-BE" dirty="0"/>
          </a:p>
        </p:txBody>
      </p:sp>
      <p:pic>
        <p:nvPicPr>
          <p:cNvPr id="1026" name="Picture 2" descr="J.K. Rowling supervisera la nouvelle série Harry Potter | Vanity Fair">
            <a:extLst>
              <a:ext uri="{FF2B5EF4-FFF2-40B4-BE49-F238E27FC236}">
                <a16:creationId xmlns:a16="http://schemas.microsoft.com/office/drawing/2014/main" id="{B8A4AEE9-4053-CF6C-EDA8-6F2D5BF156B8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7437" y="3114675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ercule Poirot | Belgian Detective, Agatha Christie, Detective Fiction |  Britannica">
            <a:extLst>
              <a:ext uri="{FF2B5EF4-FFF2-40B4-BE49-F238E27FC236}">
                <a16:creationId xmlns:a16="http://schemas.microsoft.com/office/drawing/2014/main" id="{F27F7D50-2582-6A66-1152-63CAA39FEC29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2115" y="3209925"/>
            <a:ext cx="2143126" cy="1952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113 Sherlock Holmes Illustrations - Getty Images">
            <a:extLst>
              <a:ext uri="{FF2B5EF4-FFF2-40B4-BE49-F238E27FC236}">
                <a16:creationId xmlns:a16="http://schemas.microsoft.com/office/drawing/2014/main" id="{F3AF51FD-4A44-A092-BF67-D6A447E852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2400" y="3114675"/>
            <a:ext cx="2380342" cy="2047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14908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47CF072-FA19-5CC5-F548-2E49F8AA2B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fr-BE" dirty="0"/>
              <a:t>		Let us </a:t>
            </a:r>
            <a:r>
              <a:rPr lang="fr-BE" dirty="0" err="1"/>
              <a:t>entertain</a:t>
            </a:r>
            <a:r>
              <a:rPr lang="fr-BE" dirty="0"/>
              <a:t> </a:t>
            </a:r>
            <a:r>
              <a:rPr lang="fr-BE" dirty="0" err="1"/>
              <a:t>you</a:t>
            </a:r>
            <a:r>
              <a:rPr lang="fr-BE" dirty="0"/>
              <a:t> (</a:t>
            </a:r>
            <a:r>
              <a:rPr lang="fr-BE" dirty="0" err="1"/>
              <a:t>video</a:t>
            </a:r>
            <a:r>
              <a:rPr lang="fr-BE" dirty="0"/>
              <a:t>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1AC9442-B657-D32F-D287-E5ECE11275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>
                <a:solidFill>
                  <a:srgbClr val="002060"/>
                </a:solidFill>
                <a:latin typeface="Georgia" panose="02040502050405020303" pitchFamily="18" charset="0"/>
              </a:rPr>
              <a:t>A few questions about the </a:t>
            </a:r>
            <a:r>
              <a:rPr lang="fr-BE" dirty="0" err="1">
                <a:solidFill>
                  <a:srgbClr val="002060"/>
                </a:solidFill>
                <a:latin typeface="Georgia" panose="02040502050405020303" pitchFamily="18" charset="0"/>
              </a:rPr>
              <a:t>video</a:t>
            </a:r>
            <a:r>
              <a:rPr lang="fr-BE" dirty="0">
                <a:solidFill>
                  <a:srgbClr val="002060"/>
                </a:solidFill>
                <a:latin typeface="Georgia" panose="02040502050405020303" pitchFamily="18" charset="0"/>
              </a:rPr>
              <a:t>: </a:t>
            </a:r>
            <a:r>
              <a:rPr lang="fr-BE" dirty="0">
                <a:solidFill>
                  <a:srgbClr val="002060"/>
                </a:solidFill>
                <a:latin typeface="Georgia" panose="02040502050405020303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https://www.youtube.com/watch?v=iiq28qwJtS0&amp;t=495s</a:t>
            </a:r>
            <a:endParaRPr lang="fr-BE" dirty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fr-BE" dirty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 algn="just">
              <a:lnSpc>
                <a:spcPct val="106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sz="1800" kern="15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was the situation of the English city Birmingham during the Victorian period? How did it evolve?</a:t>
            </a:r>
            <a:endParaRPr lang="fr-BE" sz="1800" kern="15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6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sz="1800" kern="15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Who was Tony Iommi? What did he decide in 1965?</a:t>
            </a:r>
            <a:endParaRPr lang="fr-BE" sz="1800" kern="15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6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sz="1800" kern="15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is the link between Heavy metal and the industrial past of England? What information do you get about this new style of music?</a:t>
            </a:r>
            <a:endParaRPr lang="fr-BE" sz="1800" kern="15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753501777"/>
      </p:ext>
    </p:extLst>
  </p:cSld>
  <p:clrMapOvr>
    <a:masterClrMapping/>
  </p:clrMapOvr>
</p:sld>
</file>

<file path=ppt/theme/theme1.xml><?xml version="1.0" encoding="utf-8"?>
<a:theme xmlns:a="http://schemas.openxmlformats.org/drawingml/2006/main" name="ArchVTI">
  <a:themeElements>
    <a:clrScheme name="AnalogousFromRegularSeedRightStep">
      <a:dk1>
        <a:srgbClr val="000000"/>
      </a:dk1>
      <a:lt1>
        <a:srgbClr val="FFFFFF"/>
      </a:lt1>
      <a:dk2>
        <a:srgbClr val="243941"/>
      </a:dk2>
      <a:lt2>
        <a:srgbClr val="E2E8E6"/>
      </a:lt2>
      <a:accent1>
        <a:srgbClr val="CC4469"/>
      </a:accent1>
      <a:accent2>
        <a:srgbClr val="BA4532"/>
      </a:accent2>
      <a:accent3>
        <a:srgbClr val="CC9044"/>
      </a:accent3>
      <a:accent4>
        <a:srgbClr val="ABA82E"/>
      </a:accent4>
      <a:accent5>
        <a:srgbClr val="82B03A"/>
      </a:accent5>
      <a:accent6>
        <a:srgbClr val="4CBA32"/>
      </a:accent6>
      <a:hlink>
        <a:srgbClr val="319378"/>
      </a:hlink>
      <a:folHlink>
        <a:srgbClr val="7F7F7F"/>
      </a:folHlink>
    </a:clrScheme>
    <a:fontScheme name="Custom 16">
      <a:majorFont>
        <a:latin typeface="Footlight MT Light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rchVTI" id="{23FE938F-4DF0-4C94-8546-C2AC6D26660D}" vid="{62E62DA1-385F-4EE3-8841-58A87FAE206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3012</TotalTime>
  <Words>132</Words>
  <Application>Microsoft Office PowerPoint</Application>
  <PresentationFormat>Grand écran</PresentationFormat>
  <Paragraphs>12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11" baseType="lpstr">
      <vt:lpstr>Arial</vt:lpstr>
      <vt:lpstr>Avenir Next LT Pro</vt:lpstr>
      <vt:lpstr>Calibri</vt:lpstr>
      <vt:lpstr>Footlight MT Light</vt:lpstr>
      <vt:lpstr>Georgia</vt:lpstr>
      <vt:lpstr>Wingdings</vt:lpstr>
      <vt:lpstr>ArchVTI</vt:lpstr>
      <vt:lpstr>Let us entertain you </vt:lpstr>
      <vt:lpstr>Video: Dominic Sandbrook about Britishness</vt:lpstr>
      <vt:lpstr>Présentation PowerPoint</vt:lpstr>
      <vt:lpstr>  Let us entertain you (video)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Véronique</dc:creator>
  <cp:lastModifiedBy>Véronique DIEU</cp:lastModifiedBy>
  <cp:revision>3</cp:revision>
  <dcterms:created xsi:type="dcterms:W3CDTF">2023-09-15T07:14:44Z</dcterms:created>
  <dcterms:modified xsi:type="dcterms:W3CDTF">2023-09-20T07:14:43Z</dcterms:modified>
</cp:coreProperties>
</file>